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77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nput_file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11277295" cy="6420317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3404" y="0"/>
            <a:ext cx="1371600" cy="1390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987552"/>
            <a:ext cx="12191695" cy="36576"/>
          </a:xfrm>
          <a:prstGeom prst="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09728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A851"/>
                </a:solidFill>
              </a:defRPr>
            </a:pPr>
            <a:r>
              <a:t>FILSECKSCHULE UHINGEN | SBBZ LERNEN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004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C252E"/>
                </a:solidFill>
              </a:defRPr>
            </a:pPr>
            <a:r>
              <a:t>Gemeinsamer Elternabend – Tagesordnung &amp; Ablauf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8"/>
                </a:solidFill>
              </a:defRPr>
            </a:pPr>
            <a:r>
              <a:t>Filseckschule Uhingen • Erster gemeinsamer Elternabend 2026/2027 • 23. September 2026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188720"/>
            <a:ext cx="10728655" cy="658368"/>
          </a:xfrm>
          <a:prstGeom prst="round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68680" y="1298448"/>
            <a:ext cx="1188720" cy="438912"/>
          </a:xfrm>
          <a:prstGeom prst="round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TOP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4560" y="1261872"/>
            <a:ext cx="7315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C252E"/>
                </a:solidFill>
              </a:defRPr>
            </a:pPr>
            <a:r>
              <a:t>Begrüßung &amp; Eröffnung</a:t>
            </a:r>
          </a:p>
          <a:p>
            <a:pPr>
              <a:defRPr sz="1000">
                <a:solidFill>
                  <a:srgbClr val="646E78"/>
                </a:solidFill>
              </a:defRPr>
            </a:pPr>
            <a:r>
              <a:t>Willkommen heißen aller Eltern (Kl. 1–9), Einführung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0" y="1353312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00A851"/>
                </a:solidFill>
              </a:defRPr>
            </a:pPr>
            <a:r>
              <a:t>18:00 Uhr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1920240"/>
            <a:ext cx="10728655" cy="658368"/>
          </a:xfrm>
          <a:prstGeom prst="roundRect">
            <a:avLst/>
          </a:prstGeom>
          <a:solidFill>
            <a:srgbClr val="E6F0FA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68680" y="2029968"/>
            <a:ext cx="1188720" cy="438912"/>
          </a:xfrm>
          <a:prstGeom prst="round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TOP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94560" y="1993392"/>
            <a:ext cx="7315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C252E"/>
                </a:solidFill>
              </a:defRPr>
            </a:pPr>
            <a:r>
              <a:t>Vorstellung des Kollegiums</a:t>
            </a:r>
          </a:p>
          <a:p>
            <a:pPr>
              <a:defRPr sz="1000">
                <a:solidFill>
                  <a:srgbClr val="646E78"/>
                </a:solidFill>
              </a:defRPr>
            </a:pPr>
            <a:r>
              <a:t>Klassenlehrer/innen &amp; Fachlehrer/innen stellen sich vor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86976" y="2084832"/>
            <a:ext cx="76014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00A851"/>
                </a:solidFill>
              </a:defRPr>
            </a:pPr>
            <a:r>
              <a:rPr dirty="0" smtClean="0"/>
              <a:t>18:</a:t>
            </a:r>
            <a:r>
              <a:rPr lang="de-DE" dirty="0" smtClean="0"/>
              <a:t>05</a:t>
            </a:r>
            <a:r>
              <a:rPr dirty="0" smtClean="0"/>
              <a:t> </a:t>
            </a:r>
            <a:r>
              <a:rPr dirty="0" err="1"/>
              <a:t>Uhr</a:t>
            </a:r>
            <a:endParaRPr dirty="0"/>
          </a:p>
        </p:txBody>
      </p:sp>
      <p:sp>
        <p:nvSpPr>
          <p:cNvPr id="15" name="Rounded Rectangle 14"/>
          <p:cNvSpPr/>
          <p:nvPr/>
        </p:nvSpPr>
        <p:spPr>
          <a:xfrm>
            <a:off x="731520" y="2651760"/>
            <a:ext cx="10728655" cy="658368"/>
          </a:xfrm>
          <a:prstGeom prst="round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68680" y="2761488"/>
            <a:ext cx="1188720" cy="438912"/>
          </a:xfrm>
          <a:prstGeom prst="round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TOP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94560" y="2724912"/>
            <a:ext cx="7315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C252E"/>
                </a:solidFill>
              </a:defRPr>
            </a:pPr>
            <a:r>
              <a:t>Schulstruktur &amp; Organisation</a:t>
            </a:r>
          </a:p>
          <a:p>
            <a:pPr>
              <a:defRPr sz="1000">
                <a:solidFill>
                  <a:srgbClr val="646E78"/>
                </a:solidFill>
              </a:defRPr>
            </a:pPr>
            <a:r>
              <a:t>37 SuS, Ganztag Mo–Do, 138 LWst., Mensa &amp; Hausordnung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86976" y="2816352"/>
            <a:ext cx="76014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00A851"/>
                </a:solidFill>
              </a:defRPr>
            </a:pPr>
            <a:r>
              <a:rPr dirty="0" smtClean="0"/>
              <a:t>18:</a:t>
            </a:r>
            <a:r>
              <a:rPr lang="de-DE" dirty="0" smtClean="0"/>
              <a:t>10</a:t>
            </a:r>
            <a:r>
              <a:rPr dirty="0" smtClean="0"/>
              <a:t> </a:t>
            </a:r>
            <a:r>
              <a:rPr dirty="0" err="1"/>
              <a:t>Uhr</a:t>
            </a:r>
            <a:endParaRPr dirty="0"/>
          </a:p>
        </p:txBody>
      </p:sp>
      <p:sp>
        <p:nvSpPr>
          <p:cNvPr id="19" name="Rounded Rectangle 18"/>
          <p:cNvSpPr/>
          <p:nvPr/>
        </p:nvSpPr>
        <p:spPr>
          <a:xfrm>
            <a:off x="731520" y="3383280"/>
            <a:ext cx="10728655" cy="658368"/>
          </a:xfrm>
          <a:prstGeom prst="roundRect">
            <a:avLst/>
          </a:prstGeom>
          <a:solidFill>
            <a:srgbClr val="E6F0FA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868680" y="3493008"/>
            <a:ext cx="1188720" cy="438912"/>
          </a:xfrm>
          <a:prstGeom prst="round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TOP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94560" y="3456432"/>
            <a:ext cx="7315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C252E"/>
                </a:solidFill>
              </a:defRPr>
            </a:pPr>
            <a:r>
              <a:t>Digitale Schule &amp; Regeln</a:t>
            </a:r>
          </a:p>
          <a:p>
            <a:pPr>
              <a:defRPr sz="1000">
                <a:solidFill>
                  <a:srgbClr val="646E78"/>
                </a:solidFill>
              </a:defRPr>
            </a:pPr>
            <a:r>
              <a:t>dieSchulapp (Krankmeldungen online), Handyregelung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86976" y="3547872"/>
            <a:ext cx="76014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00A851"/>
                </a:solidFill>
              </a:defRPr>
            </a:pPr>
            <a:r>
              <a:rPr dirty="0" smtClean="0"/>
              <a:t>18:</a:t>
            </a:r>
            <a:r>
              <a:rPr lang="de-DE" dirty="0" smtClean="0"/>
              <a:t>15</a:t>
            </a:r>
            <a:r>
              <a:rPr dirty="0" smtClean="0"/>
              <a:t> </a:t>
            </a:r>
            <a:r>
              <a:rPr dirty="0" err="1"/>
              <a:t>Uhr</a:t>
            </a:r>
            <a:endParaRPr dirty="0"/>
          </a:p>
        </p:txBody>
      </p:sp>
      <p:sp>
        <p:nvSpPr>
          <p:cNvPr id="23" name="Rounded Rectangle 22"/>
          <p:cNvSpPr/>
          <p:nvPr/>
        </p:nvSpPr>
        <p:spPr>
          <a:xfrm>
            <a:off x="731520" y="4114800"/>
            <a:ext cx="10728655" cy="658368"/>
          </a:xfrm>
          <a:prstGeom prst="round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868680" y="4224528"/>
            <a:ext cx="1188720" cy="438912"/>
          </a:xfrm>
          <a:prstGeom prst="round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TOP 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94560" y="4187952"/>
            <a:ext cx="7315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C252E"/>
                </a:solidFill>
              </a:defRPr>
            </a:pPr>
            <a:r>
              <a:t>Schulprojekte &amp; Berufsberatung</a:t>
            </a:r>
          </a:p>
          <a:p>
            <a:pPr>
              <a:defRPr sz="1000">
                <a:solidFill>
                  <a:srgbClr val="646E78"/>
                </a:solidFill>
              </a:defRPr>
            </a:pPr>
            <a:r>
              <a:t>Kooperation ARGE (Fr. Friedrich-Silckerrodt), BBO Kl. 8/9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486976" y="4279392"/>
            <a:ext cx="76014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00A851"/>
                </a:solidFill>
              </a:defRPr>
            </a:pPr>
            <a:r>
              <a:rPr dirty="0" smtClean="0"/>
              <a:t>18:</a:t>
            </a:r>
            <a:r>
              <a:rPr lang="de-DE" dirty="0" smtClean="0"/>
              <a:t>2</a:t>
            </a:r>
            <a:r>
              <a:rPr dirty="0" smtClean="0"/>
              <a:t>0 </a:t>
            </a:r>
            <a:r>
              <a:rPr dirty="0" err="1"/>
              <a:t>Uhr</a:t>
            </a:r>
            <a:endParaRPr dirty="0"/>
          </a:p>
        </p:txBody>
      </p:sp>
      <p:sp>
        <p:nvSpPr>
          <p:cNvPr id="27" name="Rounded Rectangle 26"/>
          <p:cNvSpPr/>
          <p:nvPr/>
        </p:nvSpPr>
        <p:spPr>
          <a:xfrm>
            <a:off x="731520" y="4846320"/>
            <a:ext cx="10728655" cy="658368"/>
          </a:xfrm>
          <a:prstGeom prst="roundRect">
            <a:avLst/>
          </a:prstGeom>
          <a:solidFill>
            <a:srgbClr val="E6F0FA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868680" y="4956048"/>
            <a:ext cx="1188720" cy="438912"/>
          </a:xfrm>
          <a:prstGeom prst="round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TOP 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94560" y="4919472"/>
            <a:ext cx="7315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C252E"/>
                </a:solidFill>
              </a:defRPr>
            </a:pPr>
            <a:r>
              <a:t>Pädagogische Schwerpunkte &amp; ILEB</a:t>
            </a:r>
          </a:p>
          <a:p>
            <a:pPr>
              <a:defRPr sz="1000">
                <a:solidFill>
                  <a:srgbClr val="646E78"/>
                </a:solidFill>
              </a:defRPr>
            </a:pPr>
            <a:r>
              <a:t>Individuelle Entwicklungsbegleitung (Kl. 1–9)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486976" y="5010912"/>
            <a:ext cx="76014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00A851"/>
                </a:solidFill>
              </a:defRPr>
            </a:pPr>
            <a:r>
              <a:rPr dirty="0" smtClean="0"/>
              <a:t>1</a:t>
            </a:r>
            <a:r>
              <a:rPr lang="de-DE" dirty="0" smtClean="0"/>
              <a:t>8</a:t>
            </a:r>
            <a:r>
              <a:rPr dirty="0" smtClean="0"/>
              <a:t>:</a:t>
            </a:r>
            <a:r>
              <a:rPr lang="de-DE" dirty="0" smtClean="0"/>
              <a:t>2</a:t>
            </a:r>
            <a:r>
              <a:rPr dirty="0" smtClean="0"/>
              <a:t>5 </a:t>
            </a:r>
            <a:r>
              <a:rPr dirty="0" err="1"/>
              <a:t>Uhr</a:t>
            </a:r>
            <a:endParaRPr dirty="0"/>
          </a:p>
        </p:txBody>
      </p:sp>
      <p:sp>
        <p:nvSpPr>
          <p:cNvPr id="31" name="Rounded Rectangle 30"/>
          <p:cNvSpPr/>
          <p:nvPr/>
        </p:nvSpPr>
        <p:spPr>
          <a:xfrm>
            <a:off x="731520" y="5577840"/>
            <a:ext cx="10728655" cy="658368"/>
          </a:xfrm>
          <a:prstGeom prst="round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868680" y="5687568"/>
            <a:ext cx="1188720" cy="438912"/>
          </a:xfrm>
          <a:prstGeom prst="round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TOP 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194560" y="5650992"/>
            <a:ext cx="7315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C252E"/>
                </a:solidFill>
              </a:defRPr>
            </a:pPr>
            <a:r>
              <a:t>Übergang in Klassenräume</a:t>
            </a:r>
          </a:p>
          <a:p>
            <a:pPr>
              <a:defRPr sz="1000">
                <a:solidFill>
                  <a:srgbClr val="646E78"/>
                </a:solidFill>
              </a:defRPr>
            </a:pPr>
            <a:r>
              <a:t>Klassenspezifische Themen &amp; Wahl der Elternvertreter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294615" y="5742431"/>
            <a:ext cx="952505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00A851"/>
                </a:solidFill>
              </a:defRPr>
            </a:pPr>
            <a:r>
              <a:rPr dirty="0"/>
              <a:t>Ab </a:t>
            </a:r>
            <a:r>
              <a:rPr dirty="0" smtClean="0"/>
              <a:t>1</a:t>
            </a:r>
            <a:r>
              <a:rPr lang="de-DE" dirty="0" smtClean="0"/>
              <a:t>8</a:t>
            </a:r>
            <a:r>
              <a:rPr dirty="0" smtClean="0"/>
              <a:t>:</a:t>
            </a:r>
            <a:r>
              <a:rPr lang="de-DE" dirty="0" smtClean="0"/>
              <a:t>3</a:t>
            </a:r>
            <a:r>
              <a:rPr dirty="0" smtClean="0"/>
              <a:t>0 </a:t>
            </a:r>
            <a:r>
              <a:rPr dirty="0" err="1"/>
              <a:t>Uhr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987552"/>
            <a:ext cx="12191695" cy="36576"/>
          </a:xfrm>
          <a:prstGeom prst="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09728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A851"/>
                </a:solidFill>
              </a:defRPr>
            </a:pPr>
            <a:r>
              <a:t>FILSECKSCHULE UHINGEN | SBBZ LERNEN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004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C252E"/>
                </a:solidFill>
              </a:defRPr>
            </a:pPr>
            <a:r>
              <a:t>Unser Kollegium stellt sich vor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8"/>
                </a:solidFill>
              </a:defRPr>
            </a:pPr>
            <a:r>
              <a:t>Filseckschule Uhingen • Erster gemeinsamer Elternabend 2026/2027 • 23. September 2026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5212080" cy="493776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280160"/>
            <a:ext cx="5212080" cy="640080"/>
          </a:xfrm>
          <a:prstGeom prst="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👩‍🏫 Klassenlehrerinnen &amp; Klassenlehrer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2103120"/>
            <a:ext cx="484632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E6F0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5840" y="2194560"/>
            <a:ext cx="46634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0072BC"/>
                </a:solidFill>
              </a:defRPr>
            </a:pPr>
            <a:r>
              <a:t>Fr. Jungjohann</a:t>
            </a:r>
          </a:p>
          <a:p>
            <a:pPr>
              <a:defRPr sz="1100">
                <a:solidFill>
                  <a:srgbClr val="1C252E"/>
                </a:solidFill>
              </a:defRPr>
            </a:pPr>
            <a:r>
              <a:t>• Grundstufe (GS) (Klassen 1 bis 4)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3108960"/>
            <a:ext cx="484632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E6F0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05840" y="3200400"/>
            <a:ext cx="137249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0072BC"/>
                </a:solidFill>
              </a:defRPr>
            </a:pPr>
            <a:r>
              <a:rPr dirty="0"/>
              <a:t>Fr. Georgiev</a:t>
            </a:r>
          </a:p>
          <a:p>
            <a:pPr>
              <a:defRPr sz="1100">
                <a:solidFill>
                  <a:srgbClr val="1C252E"/>
                </a:solidFill>
              </a:defRPr>
            </a:pPr>
            <a:r>
              <a:rPr dirty="0"/>
              <a:t>• </a:t>
            </a:r>
            <a:r>
              <a:rPr dirty="0" err="1"/>
              <a:t>Hauptstufe</a:t>
            </a:r>
            <a:r>
              <a:rPr dirty="0"/>
              <a:t> 0 (HS0</a:t>
            </a:r>
            <a:r>
              <a:rPr dirty="0" smtClean="0"/>
              <a:t>)</a:t>
            </a: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914400" y="4114800"/>
            <a:ext cx="484632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E6F0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5840" y="4206240"/>
            <a:ext cx="137249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0072BC"/>
                </a:solidFill>
              </a:defRPr>
            </a:pPr>
            <a:r>
              <a:rPr lang="de-DE" dirty="0" err="1" smtClean="0"/>
              <a:t>Hr</a:t>
            </a:r>
            <a:r>
              <a:rPr dirty="0" smtClean="0"/>
              <a:t>. </a:t>
            </a:r>
            <a:r>
              <a:rPr lang="de-DE" dirty="0" smtClean="0"/>
              <a:t>Staiger</a:t>
            </a:r>
            <a:endParaRPr dirty="0"/>
          </a:p>
          <a:p>
            <a:pPr>
              <a:defRPr sz="1100">
                <a:solidFill>
                  <a:srgbClr val="1C252E"/>
                </a:solidFill>
              </a:defRPr>
            </a:pPr>
            <a:r>
              <a:rPr dirty="0"/>
              <a:t>• </a:t>
            </a:r>
            <a:r>
              <a:rPr dirty="0" err="1"/>
              <a:t>Hauptstufe</a:t>
            </a:r>
            <a:r>
              <a:rPr dirty="0"/>
              <a:t> 1 (HS1</a:t>
            </a:r>
            <a:r>
              <a:rPr dirty="0" smtClean="0"/>
              <a:t>)</a:t>
            </a:r>
            <a:endParaRPr dirty="0"/>
          </a:p>
        </p:txBody>
      </p:sp>
      <p:sp>
        <p:nvSpPr>
          <p:cNvPr id="15" name="Rounded Rectangle 14"/>
          <p:cNvSpPr/>
          <p:nvPr/>
        </p:nvSpPr>
        <p:spPr>
          <a:xfrm>
            <a:off x="914400" y="5120640"/>
            <a:ext cx="484632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E6F0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05840" y="5212079"/>
            <a:ext cx="137249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0072BC"/>
                </a:solidFill>
              </a:defRPr>
            </a:pPr>
            <a:r>
              <a:rPr lang="de-DE" dirty="0" smtClean="0"/>
              <a:t>Fr. Döring</a:t>
            </a:r>
            <a:endParaRPr dirty="0"/>
          </a:p>
          <a:p>
            <a:pPr>
              <a:defRPr sz="1100">
                <a:solidFill>
                  <a:srgbClr val="1C252E"/>
                </a:solidFill>
              </a:defRPr>
            </a:pPr>
            <a:r>
              <a:rPr dirty="0"/>
              <a:t>• </a:t>
            </a:r>
            <a:r>
              <a:rPr dirty="0" err="1"/>
              <a:t>Hauptstufe</a:t>
            </a:r>
            <a:r>
              <a:rPr dirty="0"/>
              <a:t> 2 (HS2</a:t>
            </a:r>
            <a:r>
              <a:rPr dirty="0" smtClean="0"/>
              <a:t>)</a:t>
            </a:r>
            <a:endParaRPr dirty="0"/>
          </a:p>
        </p:txBody>
      </p:sp>
      <p:sp>
        <p:nvSpPr>
          <p:cNvPr id="17" name="Rounded Rectangle 16"/>
          <p:cNvSpPr/>
          <p:nvPr/>
        </p:nvSpPr>
        <p:spPr>
          <a:xfrm>
            <a:off x="6217920" y="1280160"/>
            <a:ext cx="5212080" cy="493776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00A8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0" y="1280160"/>
            <a:ext cx="5212080" cy="640080"/>
          </a:xfrm>
          <a:prstGeom prst="rect">
            <a:avLst/>
          </a:prstGeom>
          <a:solidFill>
            <a:srgbClr val="00A851"/>
          </a:solidFill>
          <a:ln>
            <a:solidFill>
              <a:srgbClr val="00A8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👨‍🏫 Fachlehrerinnen &amp; Fachlehrer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0" y="2057400"/>
            <a:ext cx="48463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E6F5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83680" y="2194560"/>
            <a:ext cx="934166" cy="4462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00A851"/>
                </a:solidFill>
              </a:defRPr>
            </a:pPr>
            <a:r>
              <a:rPr dirty="0"/>
              <a:t>Fr. </a:t>
            </a:r>
            <a:r>
              <a:rPr dirty="0" err="1"/>
              <a:t>Hamera</a:t>
            </a:r>
            <a:endParaRPr dirty="0"/>
          </a:p>
          <a:p>
            <a:pPr>
              <a:defRPr sz="1000">
                <a:solidFill>
                  <a:srgbClr val="646E78"/>
                </a:solidFill>
              </a:defRPr>
            </a:pPr>
            <a:r>
              <a:rPr lang="de-DE" dirty="0" smtClean="0"/>
              <a:t>BK &amp; AES</a:t>
            </a:r>
            <a:endParaRPr dirty="0"/>
          </a:p>
        </p:txBody>
      </p:sp>
      <p:sp>
        <p:nvSpPr>
          <p:cNvPr id="21" name="Rounded Rectangle 20"/>
          <p:cNvSpPr/>
          <p:nvPr/>
        </p:nvSpPr>
        <p:spPr>
          <a:xfrm>
            <a:off x="6400800" y="2862072"/>
            <a:ext cx="48463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E6F5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83680" y="2999232"/>
            <a:ext cx="1314784" cy="4462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00A851"/>
                </a:solidFill>
              </a:defRPr>
            </a:pPr>
            <a:r>
              <a:rPr dirty="0"/>
              <a:t>Fr. </a:t>
            </a:r>
            <a:r>
              <a:rPr dirty="0" err="1"/>
              <a:t>Kleehammer</a:t>
            </a:r>
            <a:endParaRPr dirty="0"/>
          </a:p>
          <a:p>
            <a:pPr>
              <a:defRPr sz="1000">
                <a:solidFill>
                  <a:srgbClr val="646E78"/>
                </a:solidFill>
              </a:defRPr>
            </a:pPr>
            <a:r>
              <a:rPr lang="de-DE" dirty="0" smtClean="0"/>
              <a:t>SU</a:t>
            </a:r>
            <a:endParaRPr dirty="0"/>
          </a:p>
        </p:txBody>
      </p:sp>
      <p:sp>
        <p:nvSpPr>
          <p:cNvPr id="23" name="Rounded Rectangle 22"/>
          <p:cNvSpPr/>
          <p:nvPr/>
        </p:nvSpPr>
        <p:spPr>
          <a:xfrm>
            <a:off x="6400800" y="3666744"/>
            <a:ext cx="48463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E6F5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583680" y="3803904"/>
            <a:ext cx="1119089" cy="4462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00A851"/>
                </a:solidFill>
              </a:defRPr>
            </a:pPr>
            <a:r>
              <a:rPr lang="de-DE" dirty="0" smtClean="0"/>
              <a:t>H</a:t>
            </a:r>
            <a:r>
              <a:rPr dirty="0" smtClean="0"/>
              <a:t>r</a:t>
            </a:r>
            <a:r>
              <a:rPr dirty="0"/>
              <a:t>. </a:t>
            </a:r>
            <a:r>
              <a:rPr lang="de-DE" dirty="0" err="1" smtClean="0"/>
              <a:t>Wanyorek</a:t>
            </a:r>
            <a:endParaRPr dirty="0"/>
          </a:p>
          <a:p>
            <a:pPr>
              <a:defRPr sz="1000">
                <a:solidFill>
                  <a:srgbClr val="646E78"/>
                </a:solidFill>
              </a:defRPr>
            </a:pPr>
            <a:r>
              <a:rPr lang="de-DE" dirty="0" smtClean="0"/>
              <a:t>LÜZ und AG</a:t>
            </a:r>
            <a:endParaRPr dirty="0"/>
          </a:p>
        </p:txBody>
      </p:sp>
      <p:sp>
        <p:nvSpPr>
          <p:cNvPr id="25" name="Rounded Rectangle 24"/>
          <p:cNvSpPr/>
          <p:nvPr/>
        </p:nvSpPr>
        <p:spPr>
          <a:xfrm>
            <a:off x="6400800" y="4471416"/>
            <a:ext cx="48463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E6F5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583680" y="4608576"/>
            <a:ext cx="986167" cy="4462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00A851"/>
                </a:solidFill>
              </a:defRPr>
            </a:pPr>
            <a:r>
              <a:rPr dirty="0"/>
              <a:t>Hr. Roth</a:t>
            </a:r>
          </a:p>
          <a:p>
            <a:pPr>
              <a:defRPr sz="1000">
                <a:solidFill>
                  <a:srgbClr val="646E78"/>
                </a:solidFill>
              </a:defRPr>
            </a:pPr>
            <a:r>
              <a:rPr lang="de-DE" dirty="0" smtClean="0"/>
              <a:t>Sport &amp;Technik</a:t>
            </a:r>
            <a:endParaRPr dirty="0"/>
          </a:p>
        </p:txBody>
      </p:sp>
      <p:sp>
        <p:nvSpPr>
          <p:cNvPr id="27" name="Rounded Rectangle 26"/>
          <p:cNvSpPr/>
          <p:nvPr/>
        </p:nvSpPr>
        <p:spPr>
          <a:xfrm>
            <a:off x="6400800" y="5276088"/>
            <a:ext cx="48463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E6F5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583680" y="5413248"/>
            <a:ext cx="801823" cy="4462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00A851"/>
                </a:solidFill>
              </a:defRPr>
            </a:pPr>
            <a:r>
              <a:rPr dirty="0"/>
              <a:t>Hr. Feige</a:t>
            </a:r>
          </a:p>
          <a:p>
            <a:pPr>
              <a:defRPr sz="1000">
                <a:solidFill>
                  <a:srgbClr val="646E78"/>
                </a:solidFill>
              </a:defRPr>
            </a:pPr>
            <a:r>
              <a:rPr lang="de-DE" dirty="0" smtClean="0"/>
              <a:t>BNT &amp; GGG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987552"/>
            <a:ext cx="12191695" cy="36576"/>
          </a:xfrm>
          <a:prstGeom prst="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09728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A851"/>
                </a:solidFill>
              </a:defRPr>
            </a:pPr>
            <a:r>
              <a:t>FILSECKSCHULE UHINGEN | SBBZ LERNEN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004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C252E"/>
                </a:solidFill>
              </a:defRPr>
            </a:pPr>
            <a:r>
              <a:t>Allgemeine Informationen zur Schule &amp; Schulstruktur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8"/>
                </a:solidFill>
              </a:defRPr>
            </a:pPr>
            <a:r>
              <a:t>Filseckschule Uhingen • Erster gemeinsamer Elternabend 2026/2027 • 23. September 2026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188720"/>
            <a:ext cx="3413455" cy="1188720"/>
          </a:xfrm>
          <a:prstGeom prst="roundRect">
            <a:avLst/>
          </a:prstGeom>
          <a:solidFill>
            <a:srgbClr val="E6F0FA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1234440"/>
            <a:ext cx="341345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0072BC"/>
                </a:solidFill>
              </a:defRPr>
            </a:pPr>
            <a:r>
              <a:rPr dirty="0" smtClean="0"/>
              <a:t>3</a:t>
            </a:r>
            <a:r>
              <a:rPr lang="de-DE" dirty="0" smtClean="0"/>
              <a:t>5</a:t>
            </a:r>
            <a:endParaRPr dirty="0"/>
          </a:p>
          <a:p>
            <a:pPr algn="ctr">
              <a:defRPr sz="1100" b="1">
                <a:solidFill>
                  <a:srgbClr val="1C252E"/>
                </a:solidFill>
              </a:defRPr>
            </a:pPr>
            <a:r>
              <a:rPr dirty="0" err="1"/>
              <a:t>Schüler</a:t>
            </a:r>
            <a:r>
              <a:rPr dirty="0"/>
              <a:t> </a:t>
            </a:r>
            <a:r>
              <a:rPr dirty="0" err="1"/>
              <a:t>gesamt</a:t>
            </a:r>
            <a:endParaRPr dirty="0"/>
          </a:p>
          <a:p>
            <a:pPr algn="ctr">
              <a:defRPr sz="900">
                <a:solidFill>
                  <a:srgbClr val="646E78"/>
                </a:solidFill>
              </a:defRPr>
            </a:pPr>
            <a:r>
              <a:rPr dirty="0"/>
              <a:t>In 4 </a:t>
            </a:r>
            <a:r>
              <a:rPr dirty="0" err="1"/>
              <a:t>Lerngruppen</a:t>
            </a: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4389120" y="1188720"/>
            <a:ext cx="3413455" cy="1188720"/>
          </a:xfrm>
          <a:prstGeom prst="roundRect">
            <a:avLst/>
          </a:prstGeom>
          <a:solidFill>
            <a:srgbClr val="E6F5EC"/>
          </a:solidFill>
          <a:ln>
            <a:solidFill>
              <a:srgbClr val="00A8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89120" y="1234440"/>
            <a:ext cx="341345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00A851"/>
                </a:solidFill>
              </a:defRPr>
            </a:pPr>
            <a:r>
              <a:rPr dirty="0" smtClean="0"/>
              <a:t>1</a:t>
            </a:r>
            <a:r>
              <a:rPr lang="de-DE" dirty="0" smtClean="0"/>
              <a:t>40</a:t>
            </a:r>
            <a:endParaRPr dirty="0"/>
          </a:p>
          <a:p>
            <a:pPr algn="ctr">
              <a:defRPr sz="1100" b="1">
                <a:solidFill>
                  <a:srgbClr val="1C252E"/>
                </a:solidFill>
              </a:defRPr>
            </a:pPr>
            <a:r>
              <a:rPr dirty="0" err="1"/>
              <a:t>Lehrerwochenstunden</a:t>
            </a:r>
            <a:endParaRPr dirty="0"/>
          </a:p>
          <a:p>
            <a:pPr algn="ctr">
              <a:defRPr sz="900">
                <a:solidFill>
                  <a:srgbClr val="646E78"/>
                </a:solidFill>
              </a:defRPr>
            </a:pPr>
            <a:r>
              <a:rPr dirty="0" err="1"/>
              <a:t>LWst</a:t>
            </a:r>
            <a:r>
              <a:rPr dirty="0"/>
              <a:t>. </a:t>
            </a:r>
            <a:r>
              <a:rPr dirty="0" err="1"/>
              <a:t>Gesamtumfang</a:t>
            </a:r>
            <a:endParaRPr dirty="0"/>
          </a:p>
        </p:txBody>
      </p:sp>
      <p:sp>
        <p:nvSpPr>
          <p:cNvPr id="11" name="Rounded Rectangle 10"/>
          <p:cNvSpPr/>
          <p:nvPr/>
        </p:nvSpPr>
        <p:spPr>
          <a:xfrm>
            <a:off x="8046720" y="1188720"/>
            <a:ext cx="3413455" cy="1188720"/>
          </a:xfrm>
          <a:prstGeom prst="roundRect">
            <a:avLst/>
          </a:prstGeom>
          <a:solidFill>
            <a:srgbClr val="FCF0EC"/>
          </a:solidFill>
          <a:ln>
            <a:solidFill>
              <a:srgbClr val="E053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046720" y="1234440"/>
            <a:ext cx="341345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E05326"/>
                </a:solidFill>
              </a:defRPr>
            </a:pPr>
            <a:r>
              <a:t>Mo – Do</a:t>
            </a:r>
          </a:p>
          <a:p>
            <a:pPr algn="ctr">
              <a:defRPr sz="1100" b="1">
                <a:solidFill>
                  <a:srgbClr val="1C252E"/>
                </a:solidFill>
              </a:defRPr>
            </a:pPr>
            <a:r>
              <a:t>Verlässlicher Ganztag</a:t>
            </a:r>
          </a:p>
          <a:p>
            <a:pPr algn="ctr">
              <a:defRPr sz="900">
                <a:solidFill>
                  <a:srgbClr val="646E78"/>
                </a:solidFill>
              </a:defRPr>
            </a:pPr>
            <a:r>
              <a:t>AGs am Mo + Do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107378"/>
              </p:ext>
            </p:extLst>
          </p:nvPr>
        </p:nvGraphicFramePr>
        <p:xfrm>
          <a:off x="731520" y="2560320"/>
          <a:ext cx="59436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2064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Lerngruppe</a:t>
                      </a:r>
                    </a:p>
                  </a:txBody>
                  <a:tcPr>
                    <a:solidFill>
                      <a:srgbClr val="0072B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Stufe</a:t>
                      </a:r>
                    </a:p>
                  </a:txBody>
                  <a:tcPr>
                    <a:solidFill>
                      <a:srgbClr val="0072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Schüler</a:t>
                      </a:r>
                    </a:p>
                  </a:txBody>
                  <a:tcPr>
                    <a:solidFill>
                      <a:srgbClr val="0072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Anteil</a:t>
                      </a:r>
                    </a:p>
                  </a:txBody>
                  <a:tcPr>
                    <a:solidFill>
                      <a:srgbClr val="0072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C252E"/>
                          </a:solidFill>
                        </a:defRPr>
                      </a:pPr>
                      <a:r>
                        <a:t>Grundstufe (GS)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C252E"/>
                          </a:solidFill>
                        </a:defRPr>
                      </a:pPr>
                      <a:r>
                        <a:t>Klassen 1–4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C252E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C252E"/>
                          </a:solidFill>
                        </a:defRPr>
                      </a:pPr>
                      <a:r>
                        <a:rPr dirty="0" smtClean="0"/>
                        <a:t>2</a:t>
                      </a:r>
                      <a:r>
                        <a:rPr lang="de-DE" dirty="0" smtClean="0"/>
                        <a:t>2</a:t>
                      </a:r>
                      <a:r>
                        <a:rPr dirty="0" smtClean="0"/>
                        <a:t> </a:t>
                      </a:r>
                      <a:r>
                        <a:rPr dirty="0"/>
                        <a:t>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C252E"/>
                          </a:solidFill>
                        </a:defRPr>
                      </a:pPr>
                      <a:r>
                        <a:t>Hauptstufe 0 (HS0)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C252E"/>
                          </a:solidFill>
                        </a:defRPr>
                      </a:pPr>
                      <a:r>
                        <a:t>Orientierungsstufe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C252E"/>
                          </a:solidFill>
                        </a:defRPr>
                      </a:pPr>
                      <a:r>
                        <a:rPr lang="de-DE" dirty="0" smtClean="0"/>
                        <a:t>9</a:t>
                      </a:r>
                      <a:endParaRPr dirty="0"/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C252E"/>
                          </a:solidFill>
                        </a:defRPr>
                      </a:pPr>
                      <a:r>
                        <a:rPr lang="de-DE" dirty="0" smtClean="0"/>
                        <a:t>26</a:t>
                      </a:r>
                      <a:r>
                        <a:rPr dirty="0" smtClean="0"/>
                        <a:t> </a:t>
                      </a:r>
                      <a:r>
                        <a:rPr dirty="0"/>
                        <a:t>%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C252E"/>
                          </a:solidFill>
                        </a:defRPr>
                      </a:pPr>
                      <a:r>
                        <a:t>Hauptstufe 1 (HS1)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C252E"/>
                          </a:solidFill>
                        </a:defRPr>
                      </a:pPr>
                      <a:r>
                        <a:t>Mittelstufe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C252E"/>
                          </a:solidFill>
                        </a:defRPr>
                      </a:pPr>
                      <a:r>
                        <a:rPr lang="de-DE" dirty="0" smtClean="0"/>
                        <a:t>9</a:t>
                      </a:r>
                      <a:endParaRPr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C252E"/>
                          </a:solidFill>
                        </a:defRPr>
                      </a:pPr>
                      <a:r>
                        <a:rPr dirty="0" smtClean="0"/>
                        <a:t>2</a:t>
                      </a:r>
                      <a:r>
                        <a:rPr lang="de-DE" dirty="0" smtClean="0"/>
                        <a:t>6</a:t>
                      </a:r>
                      <a:r>
                        <a:rPr dirty="0" smtClean="0"/>
                        <a:t> </a:t>
                      </a:r>
                      <a:r>
                        <a:rPr dirty="0"/>
                        <a:t>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C252E"/>
                          </a:solidFill>
                        </a:defRPr>
                      </a:pPr>
                      <a:r>
                        <a:t>Hauptstufe 2 (HS2)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>
                          <a:solidFill>
                            <a:srgbClr val="1C252E"/>
                          </a:solidFill>
                        </a:defRPr>
                      </a:pPr>
                      <a:r>
                        <a:t>Oberstufe / Kl. 8-9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C252E"/>
                          </a:solidFill>
                        </a:defRPr>
                      </a:pPr>
                      <a:r>
                        <a:rPr lang="de-DE" dirty="0" smtClean="0"/>
                        <a:t>9</a:t>
                      </a:r>
                      <a:endParaRPr dirty="0"/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>
                          <a:solidFill>
                            <a:srgbClr val="1C252E"/>
                          </a:solidFill>
                        </a:defRPr>
                      </a:pPr>
                      <a:r>
                        <a:rPr lang="de-DE" dirty="0" smtClean="0"/>
                        <a:t>26</a:t>
                      </a:r>
                      <a:r>
                        <a:rPr dirty="0" smtClean="0"/>
                        <a:t> </a:t>
                      </a:r>
                      <a:r>
                        <a:rPr dirty="0"/>
                        <a:t>%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6949440" y="2560320"/>
            <a:ext cx="4510735" cy="356616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E053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949440" y="2560320"/>
            <a:ext cx="4510735" cy="548640"/>
          </a:xfrm>
          <a:prstGeom prst="rect">
            <a:avLst/>
          </a:prstGeom>
          <a:solidFill>
            <a:srgbClr val="E05326"/>
          </a:solidFill>
          <a:ln>
            <a:solidFill>
              <a:srgbClr val="E053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🍱 Mensa, Verpflegung &amp; Regeln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0" y="3200400"/>
            <a:ext cx="4144975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1100" b="1">
                <a:solidFill>
                  <a:srgbClr val="1C252E"/>
                </a:solidFill>
              </a:defRPr>
            </a:pPr>
            <a:r>
              <a:t>• Mensa-Verpflegung: </a:t>
            </a:r>
          </a:p>
          <a:p>
            <a:pPr>
              <a:defRPr sz="1000">
                <a:solidFill>
                  <a:srgbClr val="646E78"/>
                </a:solidFill>
              </a:defRPr>
            </a:pPr>
            <a:r>
              <a:t>   Möglichkeit zum warmen Mittagessen in der Schulmensa.</a:t>
            </a:r>
          </a:p>
          <a:p>
            <a:pPr>
              <a:defRPr sz="1100" b="1">
                <a:solidFill>
                  <a:srgbClr val="1C252E"/>
                </a:solidFill>
              </a:defRPr>
            </a:pPr>
            <a:r>
              <a:t>• Getränkeversorgung: </a:t>
            </a:r>
          </a:p>
          <a:p>
            <a:pPr>
              <a:defRPr sz="1000">
                <a:solidFill>
                  <a:srgbClr val="646E78"/>
                </a:solidFill>
              </a:defRPr>
            </a:pPr>
            <a:r>
              <a:t>   Ausgabe von frischem Wasser für alle Schüler/innen.</a:t>
            </a:r>
          </a:p>
          <a:p>
            <a:pPr>
              <a:defRPr sz="1100" b="1">
                <a:solidFill>
                  <a:srgbClr val="1C252E"/>
                </a:solidFill>
              </a:defRPr>
            </a:pPr>
            <a:r>
              <a:t>• Kaugummi-Verbot: </a:t>
            </a:r>
          </a:p>
          <a:p>
            <a:pPr>
              <a:defRPr sz="1000">
                <a:solidFill>
                  <a:srgbClr val="646E78"/>
                </a:solidFill>
              </a:defRPr>
            </a:pPr>
            <a:r>
              <a:t>   Absolutes Kaugummi-Verbot auf dem gesamten Schulgelände.</a:t>
            </a:r>
          </a:p>
          <a:p>
            <a:pPr>
              <a:defRPr sz="1100" b="1">
                <a:solidFill>
                  <a:srgbClr val="1C252E"/>
                </a:solidFill>
              </a:defRPr>
            </a:pPr>
            <a:r>
              <a:t>• Arbeitsgemeinschaften: </a:t>
            </a:r>
          </a:p>
          <a:p>
            <a:pPr>
              <a:defRPr sz="1000">
                <a:solidFill>
                  <a:srgbClr val="646E78"/>
                </a:solidFill>
              </a:defRPr>
            </a:pPr>
            <a:r>
              <a:t>   Spannende AG-Angebote jeweils montags und donnerstags.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987552"/>
            <a:ext cx="12191695" cy="36576"/>
          </a:xfrm>
          <a:prstGeom prst="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09728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A851"/>
                </a:solidFill>
              </a:defRPr>
            </a:pPr>
            <a:r>
              <a:t>FILSECKSCHULE UHINGEN | SBBZ LERNEN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004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C252E"/>
                </a:solidFill>
              </a:defRPr>
            </a:pPr>
            <a:r>
              <a:t>Organisatorisches, Schulregeln &amp; digitale Kommunikation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8"/>
                </a:solidFill>
              </a:defRPr>
            </a:pPr>
            <a:r>
              <a:t>Filseckschule Uhingen • Erster gemeinsamer Elternabend 2026/2027 • 23. September 2026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3413455" cy="4937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280160"/>
            <a:ext cx="3413455" cy="640080"/>
          </a:xfrm>
          <a:prstGeom prst="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📱 dieSchulapp &amp; Fehlzeiten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011680"/>
            <a:ext cx="3139135" cy="2108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1100" b="1">
                <a:solidFill>
                  <a:srgbClr val="0072BC"/>
                </a:solidFill>
              </a:defRPr>
            </a:pPr>
            <a:r>
              <a:rPr dirty="0"/>
              <a:t>✔ </a:t>
            </a:r>
            <a:r>
              <a:rPr dirty="0" err="1"/>
              <a:t>Registrierungspflicht</a:t>
            </a:r>
            <a:r>
              <a:rPr dirty="0"/>
              <a:t>:</a:t>
            </a:r>
          </a:p>
          <a:p>
            <a:pPr>
              <a:defRPr sz="1000">
                <a:solidFill>
                  <a:srgbClr val="1C252E"/>
                </a:solidFill>
              </a:defRPr>
            </a:pPr>
            <a:r>
              <a:rPr dirty="0"/>
              <a:t>   </a:t>
            </a:r>
            <a:r>
              <a:rPr dirty="0" err="1"/>
              <a:t>Aktivierung</a:t>
            </a:r>
            <a:r>
              <a:rPr dirty="0"/>
              <a:t> </a:t>
            </a:r>
            <a:r>
              <a:rPr dirty="0" err="1"/>
              <a:t>für</a:t>
            </a:r>
            <a:r>
              <a:rPr dirty="0"/>
              <a:t> </a:t>
            </a:r>
            <a:r>
              <a:rPr dirty="0" err="1"/>
              <a:t>alle</a:t>
            </a:r>
            <a:r>
              <a:rPr dirty="0"/>
              <a:t> </a:t>
            </a:r>
            <a:r>
              <a:rPr dirty="0" err="1"/>
              <a:t>Eltern</a:t>
            </a:r>
            <a:r>
              <a:rPr dirty="0"/>
              <a:t> </a:t>
            </a:r>
            <a:r>
              <a:rPr dirty="0" err="1"/>
              <a:t>erforderlich</a:t>
            </a:r>
            <a:r>
              <a:rPr dirty="0"/>
              <a:t>.</a:t>
            </a:r>
            <a:br>
              <a:rPr dirty="0"/>
            </a:br>
            <a:endParaRPr dirty="0"/>
          </a:p>
          <a:p>
            <a:pPr>
              <a:defRPr sz="1100" b="1">
                <a:solidFill>
                  <a:srgbClr val="0072BC"/>
                </a:solidFill>
              </a:defRPr>
            </a:pPr>
            <a:r>
              <a:rPr dirty="0"/>
              <a:t>✔ </a:t>
            </a:r>
            <a:r>
              <a:rPr dirty="0" err="1"/>
              <a:t>Krankmeldungen</a:t>
            </a:r>
            <a:r>
              <a:rPr dirty="0"/>
              <a:t> online:</a:t>
            </a:r>
          </a:p>
          <a:p>
            <a:pPr>
              <a:defRPr sz="1000">
                <a:solidFill>
                  <a:srgbClr val="1C252E"/>
                </a:solidFill>
              </a:defRPr>
            </a:pPr>
            <a:r>
              <a:rPr dirty="0"/>
              <a:t>   </a:t>
            </a:r>
            <a:r>
              <a:rPr dirty="0" err="1"/>
              <a:t>Krankmeldungen</a:t>
            </a:r>
            <a:r>
              <a:rPr dirty="0"/>
              <a:t> &amp; </a:t>
            </a:r>
            <a:r>
              <a:rPr dirty="0" err="1"/>
              <a:t>Entschuldigungen</a:t>
            </a:r>
            <a:r>
              <a:rPr dirty="0"/>
              <a:t> </a:t>
            </a:r>
            <a:r>
              <a:rPr dirty="0" err="1"/>
              <a:t>künftig</a:t>
            </a:r>
            <a:r>
              <a:rPr dirty="0"/>
              <a:t> </a:t>
            </a:r>
            <a:r>
              <a:rPr dirty="0" err="1"/>
              <a:t>ausschließlich</a:t>
            </a:r>
            <a:r>
              <a:rPr dirty="0"/>
              <a:t> digital </a:t>
            </a:r>
            <a:r>
              <a:rPr dirty="0" err="1"/>
              <a:t>über</a:t>
            </a:r>
            <a:r>
              <a:rPr dirty="0"/>
              <a:t> '</a:t>
            </a:r>
            <a:r>
              <a:rPr dirty="0" err="1"/>
              <a:t>dieSchulapp</a:t>
            </a:r>
            <a:r>
              <a:rPr dirty="0"/>
              <a:t>'.</a:t>
            </a:r>
            <a:br>
              <a:rPr dirty="0"/>
            </a:br>
            <a:endParaRPr dirty="0"/>
          </a:p>
          <a:p>
            <a:pPr>
              <a:defRPr sz="1100" b="1">
                <a:solidFill>
                  <a:srgbClr val="0072BC"/>
                </a:solidFill>
              </a:defRPr>
            </a:pPr>
            <a:r>
              <a:rPr dirty="0"/>
              <a:t>✔ Schneller </a:t>
            </a:r>
            <a:r>
              <a:rPr dirty="0" err="1"/>
              <a:t>Austausch</a:t>
            </a:r>
            <a:r>
              <a:rPr dirty="0"/>
              <a:t>:</a:t>
            </a:r>
          </a:p>
          <a:p>
            <a:pPr>
              <a:defRPr sz="1000">
                <a:solidFill>
                  <a:srgbClr val="1C252E"/>
                </a:solidFill>
              </a:defRPr>
            </a:pPr>
            <a:r>
              <a:rPr dirty="0"/>
              <a:t>   </a:t>
            </a:r>
            <a:r>
              <a:rPr dirty="0" err="1"/>
              <a:t>Direkter</a:t>
            </a:r>
            <a:r>
              <a:rPr dirty="0"/>
              <a:t> </a:t>
            </a:r>
            <a:r>
              <a:rPr dirty="0" err="1"/>
              <a:t>Draht</a:t>
            </a:r>
            <a:r>
              <a:rPr dirty="0"/>
              <a:t> </a:t>
            </a:r>
            <a:r>
              <a:rPr dirty="0" err="1"/>
              <a:t>zu</a:t>
            </a:r>
            <a:r>
              <a:rPr dirty="0"/>
              <a:t> </a:t>
            </a:r>
            <a:r>
              <a:rPr dirty="0" err="1"/>
              <a:t>Lehrkräften</a:t>
            </a:r>
            <a:r>
              <a:rPr dirty="0"/>
              <a:t> &amp; </a:t>
            </a:r>
            <a:r>
              <a:rPr dirty="0" err="1"/>
              <a:t>aktuelle</a:t>
            </a:r>
            <a:r>
              <a:rPr dirty="0"/>
              <a:t> </a:t>
            </a:r>
            <a:r>
              <a:rPr dirty="0" err="1" smtClean="0"/>
              <a:t>Termine</a:t>
            </a:r>
            <a:r>
              <a:rPr lang="de-DE" dirty="0" smtClean="0"/>
              <a:t> über Chat</a:t>
            </a: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4389120" y="1280160"/>
            <a:ext cx="3413455" cy="4937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53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89120" y="1280160"/>
            <a:ext cx="3413455" cy="640080"/>
          </a:xfrm>
          <a:prstGeom prst="rect">
            <a:avLst/>
          </a:prstGeom>
          <a:solidFill>
            <a:srgbClr val="E05326"/>
          </a:solidFill>
          <a:ln>
            <a:solidFill>
              <a:srgbClr val="E053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🔒 Handyregelung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2011680"/>
            <a:ext cx="3139135" cy="2108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1100" b="1">
                <a:solidFill>
                  <a:srgbClr val="E05326"/>
                </a:solidFill>
              </a:defRPr>
            </a:pPr>
            <a:r>
              <a:rPr dirty="0"/>
              <a:t>✔ Smartphones </a:t>
            </a:r>
            <a:r>
              <a:rPr dirty="0" err="1"/>
              <a:t>zu</a:t>
            </a:r>
            <a:r>
              <a:rPr dirty="0"/>
              <a:t> </a:t>
            </a:r>
            <a:r>
              <a:rPr dirty="0" err="1"/>
              <a:t>Hause</a:t>
            </a:r>
            <a:r>
              <a:rPr dirty="0"/>
              <a:t>:</a:t>
            </a:r>
          </a:p>
          <a:p>
            <a:pPr>
              <a:defRPr sz="1000">
                <a:solidFill>
                  <a:srgbClr val="1C252E"/>
                </a:solidFill>
              </a:defRPr>
            </a:pPr>
            <a:r>
              <a:rPr dirty="0"/>
              <a:t>   </a:t>
            </a:r>
            <a:r>
              <a:rPr dirty="0" err="1"/>
              <a:t>Empfehlung</a:t>
            </a:r>
            <a:r>
              <a:rPr dirty="0"/>
              <a:t>: </a:t>
            </a:r>
            <a:r>
              <a:rPr dirty="0" err="1"/>
              <a:t>Handys</a:t>
            </a:r>
            <a:r>
              <a:rPr dirty="0"/>
              <a:t> am </a:t>
            </a:r>
            <a:r>
              <a:rPr dirty="0" err="1"/>
              <a:t>besten</a:t>
            </a:r>
            <a:r>
              <a:rPr dirty="0"/>
              <a:t> </a:t>
            </a:r>
            <a:r>
              <a:rPr dirty="0" err="1"/>
              <a:t>zu</a:t>
            </a:r>
            <a:r>
              <a:rPr dirty="0"/>
              <a:t> </a:t>
            </a:r>
            <a:r>
              <a:rPr dirty="0" err="1"/>
              <a:t>Hause</a:t>
            </a:r>
            <a:r>
              <a:rPr dirty="0"/>
              <a:t> </a:t>
            </a:r>
            <a:r>
              <a:rPr dirty="0" err="1"/>
              <a:t>lassen</a:t>
            </a:r>
            <a:r>
              <a:rPr dirty="0"/>
              <a:t>.</a:t>
            </a:r>
            <a:br>
              <a:rPr dirty="0"/>
            </a:br>
            <a:endParaRPr dirty="0"/>
          </a:p>
          <a:p>
            <a:pPr>
              <a:defRPr sz="1100" b="1">
                <a:solidFill>
                  <a:srgbClr val="E05326"/>
                </a:solidFill>
              </a:defRPr>
            </a:pPr>
            <a:r>
              <a:rPr dirty="0"/>
              <a:t>✔ </a:t>
            </a:r>
            <a:r>
              <a:rPr dirty="0" err="1"/>
              <a:t>Schließfach-Pflicht</a:t>
            </a:r>
            <a:r>
              <a:rPr dirty="0"/>
              <a:t>:</a:t>
            </a:r>
          </a:p>
          <a:p>
            <a:pPr>
              <a:defRPr sz="1000">
                <a:solidFill>
                  <a:srgbClr val="1C252E"/>
                </a:solidFill>
              </a:defRPr>
            </a:pPr>
            <a:r>
              <a:rPr dirty="0"/>
              <a:t>   In der </a:t>
            </a:r>
            <a:r>
              <a:rPr dirty="0" err="1"/>
              <a:t>Schule</a:t>
            </a:r>
            <a:r>
              <a:rPr dirty="0"/>
              <a:t> </a:t>
            </a:r>
            <a:r>
              <a:rPr dirty="0" err="1"/>
              <a:t>verbleiben</a:t>
            </a:r>
            <a:r>
              <a:rPr dirty="0"/>
              <a:t> </a:t>
            </a:r>
            <a:r>
              <a:rPr dirty="0" err="1"/>
              <a:t>Handys</a:t>
            </a:r>
            <a:r>
              <a:rPr dirty="0"/>
              <a:t> </a:t>
            </a:r>
            <a:r>
              <a:rPr dirty="0" err="1"/>
              <a:t>tagsüber</a:t>
            </a:r>
            <a:r>
              <a:rPr dirty="0"/>
              <a:t> </a:t>
            </a:r>
            <a:r>
              <a:rPr dirty="0" err="1"/>
              <a:t>sicher</a:t>
            </a:r>
            <a:r>
              <a:rPr dirty="0"/>
              <a:t> </a:t>
            </a:r>
            <a:r>
              <a:rPr dirty="0" err="1"/>
              <a:t>im</a:t>
            </a:r>
            <a:r>
              <a:rPr dirty="0"/>
              <a:t> </a:t>
            </a:r>
            <a:r>
              <a:rPr dirty="0" err="1"/>
              <a:t>Schließfach</a:t>
            </a:r>
            <a:r>
              <a:rPr dirty="0" smtClean="0"/>
              <a:t>.</a:t>
            </a:r>
            <a:r>
              <a:rPr lang="de-DE" dirty="0" smtClean="0"/>
              <a:t> 1€ /Monat</a:t>
            </a:r>
            <a:r>
              <a:rPr dirty="0"/>
              <a:t/>
            </a:r>
            <a:br>
              <a:rPr dirty="0"/>
            </a:br>
            <a:endParaRPr dirty="0"/>
          </a:p>
          <a:p>
            <a:pPr>
              <a:defRPr sz="1100" b="1">
                <a:solidFill>
                  <a:srgbClr val="E05326"/>
                </a:solidFill>
              </a:defRPr>
            </a:pPr>
            <a:r>
              <a:rPr dirty="0"/>
              <a:t>✔ </a:t>
            </a:r>
            <a:r>
              <a:rPr dirty="0" err="1"/>
              <a:t>Fokus</a:t>
            </a:r>
            <a:r>
              <a:rPr dirty="0"/>
              <a:t> auf das </a:t>
            </a:r>
            <a:r>
              <a:rPr dirty="0" err="1"/>
              <a:t>Lernen</a:t>
            </a:r>
            <a:r>
              <a:rPr dirty="0"/>
              <a:t>:</a:t>
            </a:r>
          </a:p>
          <a:p>
            <a:pPr>
              <a:defRPr sz="1000">
                <a:solidFill>
                  <a:srgbClr val="1C252E"/>
                </a:solidFill>
              </a:defRPr>
            </a:pPr>
            <a:r>
              <a:rPr dirty="0"/>
              <a:t>   </a:t>
            </a:r>
            <a:r>
              <a:rPr dirty="0" err="1"/>
              <a:t>Ungenutzte</a:t>
            </a:r>
            <a:r>
              <a:rPr dirty="0"/>
              <a:t> Smartphones </a:t>
            </a:r>
            <a:r>
              <a:rPr dirty="0" err="1"/>
              <a:t>stärken</a:t>
            </a:r>
            <a:r>
              <a:rPr dirty="0"/>
              <a:t> das </a:t>
            </a:r>
            <a:r>
              <a:rPr dirty="0" err="1"/>
              <a:t>Miteinander</a:t>
            </a:r>
            <a:r>
              <a:rPr dirty="0"/>
              <a:t> </a:t>
            </a:r>
            <a:r>
              <a:rPr dirty="0" err="1"/>
              <a:t>im</a:t>
            </a:r>
            <a:r>
              <a:rPr dirty="0"/>
              <a:t> </a:t>
            </a:r>
            <a:r>
              <a:rPr dirty="0" err="1"/>
              <a:t>Schulalltag</a:t>
            </a:r>
            <a:r>
              <a:rPr dirty="0"/>
              <a:t>.</a:t>
            </a:r>
            <a:br>
              <a:rPr dirty="0"/>
            </a:b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8046720" y="1280160"/>
            <a:ext cx="3413455" cy="4937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8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280160"/>
            <a:ext cx="3413455" cy="640080"/>
          </a:xfrm>
          <a:prstGeom prst="rect">
            <a:avLst/>
          </a:prstGeom>
          <a:solidFill>
            <a:srgbClr val="00A851"/>
          </a:solidFill>
          <a:ln>
            <a:solidFill>
              <a:srgbClr val="00A8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🌱 Entwicklungsbegleitung ILEB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3880" y="2011680"/>
            <a:ext cx="313913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1100" b="1">
                <a:solidFill>
                  <a:srgbClr val="00A851"/>
                </a:solidFill>
              </a:defRPr>
            </a:pPr>
            <a:r>
              <a:t>✔ Individuelle Förderung:</a:t>
            </a:r>
          </a:p>
          <a:p>
            <a:pPr>
              <a:defRPr sz="1000">
                <a:solidFill>
                  <a:srgbClr val="1C252E"/>
                </a:solidFill>
              </a:defRPr>
            </a:pPr>
            <a:r>
              <a:t>   Individuelle Lern- und Entwicklungsbegleitung (ILEB).</a:t>
            </a:r>
            <a:br/>
            <a:endParaRPr/>
          </a:p>
          <a:p>
            <a:pPr>
              <a:defRPr sz="1100" b="1">
                <a:solidFill>
                  <a:srgbClr val="00A851"/>
                </a:solidFill>
              </a:defRPr>
            </a:pPr>
            <a:r>
              <a:t>✔ Förderpläne:</a:t>
            </a:r>
          </a:p>
          <a:p>
            <a:pPr>
              <a:defRPr sz="1000">
                <a:solidFill>
                  <a:srgbClr val="1C252E"/>
                </a:solidFill>
              </a:defRPr>
            </a:pPr>
            <a:r>
              <a:t>   Gemeinsame Erstellung und Abstimmung von Förderzielen.</a:t>
            </a:r>
            <a:br/>
            <a:endParaRPr/>
          </a:p>
          <a:p>
            <a:pPr>
              <a:defRPr sz="1100" b="1">
                <a:solidFill>
                  <a:srgbClr val="00A851"/>
                </a:solidFill>
              </a:defRPr>
            </a:pPr>
            <a:r>
              <a:t>✔ Regelmäßiger Dialog:</a:t>
            </a:r>
          </a:p>
          <a:p>
            <a:pPr>
              <a:defRPr sz="1000">
                <a:solidFill>
                  <a:srgbClr val="1C252E"/>
                </a:solidFill>
              </a:defRPr>
            </a:pPr>
            <a:r>
              <a:t>   Gemeinsame Entwicklungsgespräche mit den Eltern.</a:t>
            </a:r>
            <a:br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987552"/>
            <a:ext cx="12191695" cy="36576"/>
          </a:xfrm>
          <a:prstGeom prst="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09728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A851"/>
                </a:solidFill>
              </a:defRPr>
            </a:pPr>
            <a:r>
              <a:t>FILSECKSCHULE UHINGEN | SBBZ LERNEN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004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C252E"/>
                </a:solidFill>
              </a:defRPr>
            </a:pPr>
            <a:r>
              <a:t>Berufsberatung (ARGE) &amp; Schulprojekte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8"/>
                </a:solidFill>
              </a:defRPr>
            </a:pPr>
            <a:r>
              <a:t>Filseckschule Uhingen • Erster gemeinsamer Elternabend 2026/2027 • 23. September 2026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5212080" cy="493776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280160"/>
            <a:ext cx="5212080" cy="640080"/>
          </a:xfrm>
          <a:prstGeom prst="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💼 Berufsberatung der Agentur für Arbeit (ARGE)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103120"/>
            <a:ext cx="484632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1100" b="1">
                <a:solidFill>
                  <a:srgbClr val="0072BC"/>
                </a:solidFill>
              </a:defRPr>
            </a:pPr>
            <a:r>
              <a:rPr dirty="0" err="1"/>
              <a:t>Ansprechpartnerin</a:t>
            </a:r>
            <a:r>
              <a:rPr dirty="0"/>
              <a:t>:</a:t>
            </a:r>
          </a:p>
          <a:p>
            <a:pPr>
              <a:defRPr sz="1000">
                <a:solidFill>
                  <a:srgbClr val="1C252E"/>
                </a:solidFill>
              </a:defRPr>
            </a:pPr>
            <a:r>
              <a:rPr dirty="0"/>
              <a:t>Fr. Friedrich-</a:t>
            </a:r>
            <a:r>
              <a:rPr dirty="0" err="1"/>
              <a:t>Silckerrodt</a:t>
            </a:r>
            <a:r>
              <a:rPr dirty="0"/>
              <a:t> (ARGE / </a:t>
            </a:r>
            <a:r>
              <a:rPr dirty="0" err="1"/>
              <a:t>Agentur</a:t>
            </a:r>
            <a:r>
              <a:rPr dirty="0"/>
              <a:t> </a:t>
            </a:r>
            <a:r>
              <a:rPr dirty="0" err="1"/>
              <a:t>für</a:t>
            </a:r>
            <a:r>
              <a:rPr dirty="0"/>
              <a:t> </a:t>
            </a:r>
            <a:r>
              <a:rPr dirty="0" err="1"/>
              <a:t>Arbeit</a:t>
            </a:r>
            <a:r>
              <a:rPr dirty="0"/>
              <a:t>)</a:t>
            </a:r>
            <a:br>
              <a:rPr dirty="0"/>
            </a:br>
            <a:endParaRPr dirty="0"/>
          </a:p>
          <a:p>
            <a:pPr>
              <a:defRPr sz="1100" b="1">
                <a:solidFill>
                  <a:srgbClr val="0072BC"/>
                </a:solidFill>
              </a:defRPr>
            </a:pPr>
            <a:r>
              <a:rPr dirty="0" err="1"/>
              <a:t>Zielgruppe</a:t>
            </a:r>
            <a:r>
              <a:rPr dirty="0"/>
              <a:t>:</a:t>
            </a:r>
          </a:p>
          <a:p>
            <a:pPr>
              <a:defRPr sz="1000">
                <a:solidFill>
                  <a:srgbClr val="1C252E"/>
                </a:solidFill>
              </a:defRPr>
            </a:pPr>
            <a:r>
              <a:rPr dirty="0" err="1"/>
              <a:t>Hauptstufe</a:t>
            </a:r>
            <a:r>
              <a:rPr dirty="0"/>
              <a:t> 2 (</a:t>
            </a:r>
            <a:r>
              <a:rPr dirty="0" err="1"/>
              <a:t>Klassen</a:t>
            </a:r>
            <a:r>
              <a:rPr dirty="0"/>
              <a:t> 8 &amp; 9)</a:t>
            </a:r>
            <a:br>
              <a:rPr dirty="0"/>
            </a:br>
            <a:endParaRPr dirty="0"/>
          </a:p>
          <a:p>
            <a:pPr>
              <a:defRPr sz="1100" b="1">
                <a:solidFill>
                  <a:srgbClr val="0072BC"/>
                </a:solidFill>
              </a:defRPr>
            </a:pPr>
            <a:r>
              <a:rPr dirty="0" err="1"/>
              <a:t>Sprechtage</a:t>
            </a:r>
            <a:r>
              <a:rPr dirty="0"/>
              <a:t> an der </a:t>
            </a:r>
            <a:r>
              <a:rPr dirty="0" err="1"/>
              <a:t>Schule</a:t>
            </a:r>
            <a:r>
              <a:rPr dirty="0"/>
              <a:t>:</a:t>
            </a:r>
          </a:p>
          <a:p>
            <a:pPr>
              <a:defRPr sz="1000">
                <a:solidFill>
                  <a:srgbClr val="1C252E"/>
                </a:solidFill>
              </a:defRPr>
            </a:pPr>
            <a:r>
              <a:rPr dirty="0" smtClean="0"/>
              <a:t>BBO-</a:t>
            </a:r>
            <a:r>
              <a:rPr dirty="0" err="1" smtClean="0"/>
              <a:t>Sprechstunden</a:t>
            </a:r>
            <a:r>
              <a:rPr dirty="0" smtClean="0"/>
              <a:t> </a:t>
            </a:r>
            <a:r>
              <a:rPr dirty="0" err="1"/>
              <a:t>direkt</a:t>
            </a:r>
            <a:r>
              <a:rPr dirty="0"/>
              <a:t> an der Filseckschule</a:t>
            </a:r>
            <a:br>
              <a:rPr dirty="0"/>
            </a:br>
            <a:endParaRPr dirty="0"/>
          </a:p>
          <a:p>
            <a:pPr>
              <a:defRPr sz="1100" b="1">
                <a:solidFill>
                  <a:srgbClr val="0072BC"/>
                </a:solidFill>
              </a:defRPr>
            </a:pPr>
            <a:r>
              <a:rPr dirty="0" err="1"/>
              <a:t>Unterstützung</a:t>
            </a:r>
            <a:r>
              <a:rPr dirty="0"/>
              <a:t> &amp; </a:t>
            </a:r>
            <a:r>
              <a:rPr dirty="0" err="1"/>
              <a:t>Angebote</a:t>
            </a:r>
            <a:r>
              <a:rPr dirty="0"/>
              <a:t>:</a:t>
            </a:r>
          </a:p>
          <a:p>
            <a:pPr>
              <a:defRPr sz="1000">
                <a:solidFill>
                  <a:srgbClr val="1C252E"/>
                </a:solidFill>
              </a:defRPr>
            </a:pPr>
            <a:r>
              <a:rPr dirty="0"/>
              <a:t>• </a:t>
            </a:r>
            <a:r>
              <a:rPr dirty="0" err="1"/>
              <a:t>Begleitung</a:t>
            </a:r>
            <a:r>
              <a:rPr dirty="0"/>
              <a:t> </a:t>
            </a:r>
            <a:r>
              <a:rPr dirty="0" err="1"/>
              <a:t>bei</a:t>
            </a:r>
            <a:r>
              <a:rPr dirty="0"/>
              <a:t> der </a:t>
            </a:r>
            <a:r>
              <a:rPr dirty="0" err="1"/>
              <a:t>Berufswahl</a:t>
            </a:r>
            <a:r>
              <a:rPr dirty="0"/>
              <a:t> &amp; </a:t>
            </a:r>
            <a:r>
              <a:rPr dirty="0" err="1"/>
              <a:t>Kompetenzanalyse</a:t>
            </a:r>
            <a:r>
              <a:rPr dirty="0"/>
              <a:t/>
            </a:r>
            <a:br>
              <a:rPr dirty="0"/>
            </a:br>
            <a:r>
              <a:rPr dirty="0"/>
              <a:t>• </a:t>
            </a:r>
            <a:r>
              <a:rPr dirty="0" err="1"/>
              <a:t>Vermittlung</a:t>
            </a:r>
            <a:r>
              <a:rPr dirty="0"/>
              <a:t> &amp; </a:t>
            </a:r>
            <a:r>
              <a:rPr dirty="0" err="1"/>
              <a:t>Auswertung</a:t>
            </a:r>
            <a:r>
              <a:rPr dirty="0"/>
              <a:t> von </a:t>
            </a:r>
            <a:r>
              <a:rPr dirty="0" err="1"/>
              <a:t>Betriebspraktika</a:t>
            </a:r>
            <a:r>
              <a:rPr dirty="0"/>
              <a:t/>
            </a:r>
            <a:br>
              <a:rPr dirty="0"/>
            </a:br>
            <a:r>
              <a:rPr dirty="0"/>
              <a:t>• </a:t>
            </a:r>
            <a:r>
              <a:rPr dirty="0" err="1"/>
              <a:t>Beratung</a:t>
            </a:r>
            <a:r>
              <a:rPr dirty="0"/>
              <a:t> </a:t>
            </a:r>
            <a:r>
              <a:rPr dirty="0" err="1"/>
              <a:t>zu</a:t>
            </a:r>
            <a:r>
              <a:rPr dirty="0"/>
              <a:t> </a:t>
            </a:r>
            <a:r>
              <a:rPr dirty="0" err="1"/>
              <a:t>Anschlusswegen</a:t>
            </a:r>
            <a:r>
              <a:rPr dirty="0"/>
              <a:t> (</a:t>
            </a:r>
            <a:r>
              <a:rPr dirty="0" err="1"/>
              <a:t>AVdual</a:t>
            </a:r>
            <a:r>
              <a:rPr dirty="0"/>
              <a:t> / VAB)</a:t>
            </a:r>
            <a:br>
              <a:rPr dirty="0"/>
            </a:br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6217920" y="1280160"/>
            <a:ext cx="5212080" cy="493776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00A8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280160"/>
            <a:ext cx="5212080" cy="640080"/>
          </a:xfrm>
          <a:prstGeom prst="rect">
            <a:avLst/>
          </a:prstGeom>
          <a:solidFill>
            <a:srgbClr val="00A851"/>
          </a:solidFill>
          <a:ln>
            <a:solidFill>
              <a:srgbClr val="00A8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🎉 Schulleben &amp; Schulprojekte 2026/2027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103120"/>
            <a:ext cx="4846320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1100" b="1">
                <a:solidFill>
                  <a:srgbClr val="00A851"/>
                </a:solidFill>
              </a:defRPr>
            </a:pPr>
            <a:r>
              <a:rPr dirty="0" err="1"/>
              <a:t>Gemeinschaft</a:t>
            </a:r>
            <a:r>
              <a:rPr dirty="0"/>
              <a:t> </a:t>
            </a:r>
            <a:r>
              <a:rPr dirty="0" err="1"/>
              <a:t>stärken</a:t>
            </a:r>
            <a:r>
              <a:rPr dirty="0"/>
              <a:t>:</a:t>
            </a:r>
          </a:p>
          <a:p>
            <a:pPr>
              <a:defRPr sz="1000">
                <a:solidFill>
                  <a:srgbClr val="1C252E"/>
                </a:solidFill>
              </a:defRPr>
            </a:pPr>
            <a:r>
              <a:rPr dirty="0" err="1"/>
              <a:t>Projekttage</a:t>
            </a:r>
            <a:r>
              <a:rPr dirty="0"/>
              <a:t>, </a:t>
            </a:r>
            <a:r>
              <a:rPr dirty="0" err="1"/>
              <a:t>Feste</a:t>
            </a:r>
            <a:r>
              <a:rPr dirty="0"/>
              <a:t> &amp; </a:t>
            </a:r>
            <a:r>
              <a:rPr dirty="0" err="1"/>
              <a:t>gemeinsame</a:t>
            </a:r>
            <a:r>
              <a:rPr dirty="0"/>
              <a:t> </a:t>
            </a:r>
            <a:r>
              <a:rPr dirty="0" err="1"/>
              <a:t>Schulaktionen</a:t>
            </a:r>
            <a:r>
              <a:rPr dirty="0"/>
              <a:t/>
            </a:r>
            <a:br>
              <a:rPr dirty="0"/>
            </a:br>
            <a:endParaRPr dirty="0"/>
          </a:p>
          <a:p>
            <a:pPr>
              <a:defRPr sz="1100" b="1">
                <a:solidFill>
                  <a:srgbClr val="00A851"/>
                </a:solidFill>
              </a:defRPr>
            </a:pPr>
            <a:r>
              <a:rPr dirty="0" err="1"/>
              <a:t>Wandertage</a:t>
            </a:r>
            <a:r>
              <a:rPr dirty="0"/>
              <a:t> &amp; </a:t>
            </a:r>
            <a:r>
              <a:rPr dirty="0" err="1"/>
              <a:t>Ausflüge</a:t>
            </a:r>
            <a:r>
              <a:rPr dirty="0"/>
              <a:t>:</a:t>
            </a:r>
          </a:p>
          <a:p>
            <a:pPr>
              <a:defRPr sz="1000">
                <a:solidFill>
                  <a:srgbClr val="1C252E"/>
                </a:solidFill>
              </a:defRPr>
            </a:pPr>
            <a:r>
              <a:rPr dirty="0" err="1"/>
              <a:t>Außerschulische</a:t>
            </a:r>
            <a:r>
              <a:rPr dirty="0"/>
              <a:t> </a:t>
            </a:r>
            <a:r>
              <a:rPr dirty="0" err="1"/>
              <a:t>Lernorte</a:t>
            </a:r>
            <a:r>
              <a:rPr dirty="0"/>
              <a:t> und </a:t>
            </a:r>
            <a:r>
              <a:rPr dirty="0" err="1"/>
              <a:t>Erlebnisse</a:t>
            </a:r>
            <a:r>
              <a:rPr dirty="0"/>
              <a:t/>
            </a:r>
            <a:br>
              <a:rPr dirty="0"/>
            </a:br>
            <a:endParaRPr dirty="0"/>
          </a:p>
          <a:p>
            <a:pPr>
              <a:defRPr sz="1100" b="1">
                <a:solidFill>
                  <a:srgbClr val="00A851"/>
                </a:solidFill>
              </a:defRPr>
            </a:pPr>
            <a:r>
              <a:rPr dirty="0" err="1"/>
              <a:t>Präventionsangebote</a:t>
            </a:r>
            <a:r>
              <a:rPr dirty="0"/>
              <a:t>:</a:t>
            </a:r>
          </a:p>
          <a:p>
            <a:pPr>
              <a:defRPr sz="1000">
                <a:solidFill>
                  <a:srgbClr val="1C252E"/>
                </a:solidFill>
              </a:defRPr>
            </a:pPr>
            <a:r>
              <a:rPr dirty="0" err="1"/>
              <a:t>Medienkompetenz</a:t>
            </a:r>
            <a:r>
              <a:rPr dirty="0"/>
              <a:t>, </a:t>
            </a:r>
            <a:r>
              <a:rPr dirty="0" err="1"/>
              <a:t>Gewaltprävention</a:t>
            </a:r>
            <a:r>
              <a:rPr dirty="0"/>
              <a:t> &amp; </a:t>
            </a:r>
            <a:r>
              <a:rPr dirty="0" err="1"/>
              <a:t>soziales</a:t>
            </a:r>
            <a:r>
              <a:rPr dirty="0"/>
              <a:t> </a:t>
            </a:r>
            <a:r>
              <a:rPr dirty="0" err="1" smtClean="0"/>
              <a:t>Lernen</a:t>
            </a:r>
            <a:r>
              <a:rPr dirty="0"/>
              <a:t/>
            </a:r>
            <a:br>
              <a:rPr dirty="0"/>
            </a:b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987552"/>
            <a:ext cx="12191695" cy="36576"/>
          </a:xfrm>
          <a:prstGeom prst="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09728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A851"/>
                </a:solidFill>
              </a:defRPr>
            </a:pPr>
            <a:r>
              <a:t>FILSECKSCHULE UHINGEN | SBBZ LERNEN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004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C252E"/>
                </a:solidFill>
              </a:defRPr>
            </a:pPr>
            <a:r>
              <a:t>Pädagogische Jahresschwerpunkte (Klassen 1–9)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8"/>
                </a:solidFill>
              </a:defRPr>
            </a:pPr>
            <a:r>
              <a:t>Filseckschule Uhingen • Erster gemeinsamer Elternabend 2026/2027 • 23. September 2026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3413455" cy="4937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280160"/>
            <a:ext cx="3413455" cy="822960"/>
          </a:xfrm>
          <a:prstGeom prst="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1325880"/>
            <a:ext cx="341345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Unterstufe (Grundstufe)</a:t>
            </a:r>
          </a:p>
          <a:p>
            <a:pPr algn="ctr">
              <a:defRPr sz="1000">
                <a:solidFill>
                  <a:srgbClr val="FFFFFF"/>
                </a:solidFill>
              </a:defRPr>
            </a:pPr>
            <a:r>
              <a:t>Klassen 1–4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194560"/>
            <a:ext cx="3139135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1100">
                <a:solidFill>
                  <a:srgbClr val="1C252E"/>
                </a:solidFill>
              </a:defRPr>
            </a:pPr>
            <a:r>
              <a:t>• Ankommen &amp; Orientierung im Schulalltag</a:t>
            </a:r>
            <a:br/>
            <a:endParaRPr/>
          </a:p>
          <a:p>
            <a:pPr>
              <a:defRPr sz="1100">
                <a:solidFill>
                  <a:srgbClr val="1C252E"/>
                </a:solidFill>
              </a:defRPr>
            </a:pPr>
            <a:r>
              <a:t>• Kulturtechniken: Lesen, Schreiben, Rechnen</a:t>
            </a:r>
            <a:br/>
            <a:endParaRPr/>
          </a:p>
          <a:p>
            <a:pPr>
              <a:defRPr sz="1100">
                <a:solidFill>
                  <a:srgbClr val="1C252E"/>
                </a:solidFill>
              </a:defRPr>
            </a:pPr>
            <a:r>
              <a:t>• Fein- &amp; Grobmotorik, Sprachförderung</a:t>
            </a:r>
            <a:br/>
            <a:endParaRPr/>
          </a:p>
          <a:p>
            <a:pPr>
              <a:defRPr sz="1100">
                <a:solidFill>
                  <a:srgbClr val="1C252E"/>
                </a:solidFill>
              </a:defRPr>
            </a:pPr>
            <a:r>
              <a:t>• Soziales Lernen &amp; Regeltraining</a:t>
            </a:r>
            <a:br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389120" y="1280160"/>
            <a:ext cx="3413455" cy="4937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8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89120" y="1280160"/>
            <a:ext cx="3413455" cy="822960"/>
          </a:xfrm>
          <a:prstGeom prst="rect">
            <a:avLst/>
          </a:prstGeom>
          <a:solidFill>
            <a:srgbClr val="00A851"/>
          </a:solidFill>
          <a:ln>
            <a:solidFill>
              <a:srgbClr val="00A8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389120" y="1325880"/>
            <a:ext cx="341345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Mittelstufe (HS 0 &amp; 1)</a:t>
            </a:r>
          </a:p>
          <a:p>
            <a:pPr algn="ctr">
              <a:defRPr sz="1000">
                <a:solidFill>
                  <a:srgbClr val="FFFFFF"/>
                </a:solidFill>
              </a:defRPr>
            </a:pPr>
            <a:r>
              <a:t>Klassen 5–7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6280" y="2194560"/>
            <a:ext cx="313913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1100">
                <a:solidFill>
                  <a:srgbClr val="1C252E"/>
                </a:solidFill>
              </a:defRPr>
            </a:pPr>
            <a:r>
              <a:rPr dirty="0"/>
              <a:t>• </a:t>
            </a:r>
            <a:r>
              <a:rPr dirty="0" err="1"/>
              <a:t>Selbstständiges</a:t>
            </a:r>
            <a:r>
              <a:rPr dirty="0"/>
              <a:t> </a:t>
            </a:r>
            <a:r>
              <a:rPr dirty="0" err="1"/>
              <a:t>Lernen</a:t>
            </a:r>
            <a:r>
              <a:rPr dirty="0"/>
              <a:t> &amp; </a:t>
            </a:r>
            <a:r>
              <a:rPr dirty="0" err="1"/>
              <a:t>Arbeitsorganisation</a:t>
            </a:r>
            <a:r>
              <a:rPr dirty="0"/>
              <a:t/>
            </a:r>
            <a:br>
              <a:rPr dirty="0"/>
            </a:br>
            <a:endParaRPr dirty="0"/>
          </a:p>
          <a:p>
            <a:pPr>
              <a:defRPr sz="1100">
                <a:solidFill>
                  <a:srgbClr val="1C252E"/>
                </a:solidFill>
              </a:defRPr>
            </a:pPr>
            <a:r>
              <a:rPr dirty="0"/>
              <a:t>• </a:t>
            </a:r>
            <a:r>
              <a:rPr dirty="0" err="1"/>
              <a:t>Strukturierte</a:t>
            </a:r>
            <a:r>
              <a:rPr dirty="0"/>
              <a:t> </a:t>
            </a:r>
            <a:r>
              <a:rPr dirty="0" err="1"/>
              <a:t>Medienbildung</a:t>
            </a:r>
            <a:r>
              <a:rPr dirty="0"/>
              <a:t> &amp; </a:t>
            </a:r>
            <a:r>
              <a:rPr dirty="0" err="1"/>
              <a:t>digitale</a:t>
            </a:r>
            <a:r>
              <a:rPr dirty="0"/>
              <a:t> Tools</a:t>
            </a:r>
            <a:br>
              <a:rPr dirty="0"/>
            </a:br>
            <a:endParaRPr dirty="0"/>
          </a:p>
          <a:p>
            <a:pPr>
              <a:defRPr sz="1100">
                <a:solidFill>
                  <a:srgbClr val="1C252E"/>
                </a:solidFill>
              </a:defRPr>
            </a:pPr>
            <a:r>
              <a:rPr dirty="0"/>
              <a:t>• </a:t>
            </a:r>
            <a:r>
              <a:rPr dirty="0" err="1"/>
              <a:t>Praktische</a:t>
            </a:r>
            <a:r>
              <a:rPr dirty="0"/>
              <a:t> </a:t>
            </a:r>
            <a:r>
              <a:rPr dirty="0" err="1"/>
              <a:t>Lebenskunde</a:t>
            </a:r>
            <a:r>
              <a:rPr dirty="0"/>
              <a:t> &amp; </a:t>
            </a:r>
            <a:r>
              <a:rPr dirty="0" err="1" smtClean="0"/>
              <a:t>Alltagskompetenz</a:t>
            </a:r>
            <a:r>
              <a:rPr dirty="0"/>
              <a:t/>
            </a:r>
            <a:br>
              <a:rPr dirty="0"/>
            </a:br>
            <a:endParaRPr dirty="0"/>
          </a:p>
        </p:txBody>
      </p:sp>
      <p:sp>
        <p:nvSpPr>
          <p:cNvPr id="15" name="Rounded Rectangle 14"/>
          <p:cNvSpPr/>
          <p:nvPr/>
        </p:nvSpPr>
        <p:spPr>
          <a:xfrm>
            <a:off x="8046720" y="1280160"/>
            <a:ext cx="3413455" cy="4937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53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46720" y="1280160"/>
            <a:ext cx="3413455" cy="822960"/>
          </a:xfrm>
          <a:prstGeom prst="rect">
            <a:avLst/>
          </a:prstGeom>
          <a:solidFill>
            <a:srgbClr val="E05326"/>
          </a:solidFill>
          <a:ln>
            <a:solidFill>
              <a:srgbClr val="E053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46720" y="1325880"/>
            <a:ext cx="341345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Oberstufe (HS 2)</a:t>
            </a:r>
          </a:p>
          <a:p>
            <a:pPr algn="ctr">
              <a:defRPr sz="1000">
                <a:solidFill>
                  <a:srgbClr val="FFFFFF"/>
                </a:solidFill>
              </a:defRPr>
            </a:pPr>
            <a:r>
              <a:t>Klassen 8–9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83880" y="2194560"/>
            <a:ext cx="3139135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1100">
                <a:solidFill>
                  <a:srgbClr val="1C252E"/>
                </a:solidFill>
              </a:defRPr>
            </a:pPr>
            <a:r>
              <a:t>• Vertiefte Berufsorientierung (BBO)</a:t>
            </a:r>
            <a:br/>
            <a:endParaRPr/>
          </a:p>
          <a:p>
            <a:pPr>
              <a:defRPr sz="1100">
                <a:solidFill>
                  <a:srgbClr val="1C252E"/>
                </a:solidFill>
              </a:defRPr>
            </a:pPr>
            <a:r>
              <a:t>• Betriebspraktika in Kooperation mit Betrieben</a:t>
            </a:r>
            <a:br/>
            <a:endParaRPr/>
          </a:p>
          <a:p>
            <a:pPr>
              <a:defRPr sz="1100">
                <a:solidFill>
                  <a:srgbClr val="1C252E"/>
                </a:solidFill>
              </a:defRPr>
            </a:pPr>
            <a:r>
              <a:t>• Vorbereitung auf den SBBZ-Abschluss</a:t>
            </a:r>
            <a:br/>
            <a:endParaRPr/>
          </a:p>
          <a:p>
            <a:pPr>
              <a:defRPr sz="1100">
                <a:solidFill>
                  <a:srgbClr val="1C252E"/>
                </a:solidFill>
              </a:defRPr>
            </a:pPr>
            <a:r>
              <a:t>• Übergang in Ausbildung / AVdual / VAB</a:t>
            </a:r>
            <a:br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987552"/>
            <a:ext cx="12191695" cy="36576"/>
          </a:xfrm>
          <a:prstGeom prst="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09728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A851"/>
                </a:solidFill>
              </a:defRPr>
            </a:pPr>
            <a:r>
              <a:t>FILSECKSCHULE UHINGEN | SBBZ LERNEN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004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C252E"/>
                </a:solidFill>
              </a:defRPr>
            </a:pPr>
            <a:r>
              <a:t>Abschluss &amp; Übergang in die Klassenräume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8"/>
                </a:solidFill>
              </a:defRPr>
            </a:pPr>
            <a:r>
              <a:t>Filseckschule Uhingen • Erster gemeinsamer Elternabend 2026/2027 • 23. September 2026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5212080" cy="3657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280160"/>
            <a:ext cx="5212080" cy="640080"/>
          </a:xfrm>
          <a:prstGeom prst="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🏫 1. Teil in den Klassenräumen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103120"/>
            <a:ext cx="484632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1200" b="1">
                <a:solidFill>
                  <a:srgbClr val="0072BC"/>
                </a:solidFill>
              </a:defRPr>
            </a:pPr>
            <a:r>
              <a:t>✔ Fortsetzung in den Zimmern:</a:t>
            </a:r>
          </a:p>
          <a:p>
            <a:pPr>
              <a:defRPr sz="1100">
                <a:solidFill>
                  <a:srgbClr val="1C252E"/>
                </a:solidFill>
              </a:defRPr>
            </a:pPr>
            <a:r>
              <a:t>   Besprechung klassenspezifischer Anliegen mit den Klassenlehrer/innen.</a:t>
            </a:r>
            <a:br/>
            <a:endParaRPr/>
          </a:p>
          <a:p>
            <a:pPr>
              <a:defRPr sz="1200" b="1">
                <a:solidFill>
                  <a:srgbClr val="0072BC"/>
                </a:solidFill>
              </a:defRPr>
            </a:pPr>
            <a:r>
              <a:t>✔ Wahl der Elternvertreter:</a:t>
            </a:r>
          </a:p>
          <a:p>
            <a:pPr>
              <a:defRPr sz="1100">
                <a:solidFill>
                  <a:srgbClr val="1C252E"/>
                </a:solidFill>
              </a:defRPr>
            </a:pPr>
            <a:r>
              <a:t>   Wahl der Klassenelternvertreter/innen und Stellvertreter/innen.</a:t>
            </a:r>
            <a:br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217920" y="1280160"/>
            <a:ext cx="5212080" cy="3657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8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280160"/>
            <a:ext cx="5212080" cy="640080"/>
          </a:xfrm>
          <a:prstGeom prst="rect">
            <a:avLst/>
          </a:prstGeom>
          <a:solidFill>
            <a:srgbClr val="00A851"/>
          </a:solidFill>
          <a:ln>
            <a:solidFill>
              <a:srgbClr val="00A8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👥 2. Gesamtelternvertretung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103120"/>
            <a:ext cx="4846320" cy="1585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1200" b="1">
                <a:solidFill>
                  <a:srgbClr val="00A851"/>
                </a:solidFill>
              </a:defRPr>
            </a:pPr>
            <a:r>
              <a:rPr dirty="0"/>
              <a:t>✔ </a:t>
            </a:r>
            <a:r>
              <a:rPr dirty="0" err="1"/>
              <a:t>Separater</a:t>
            </a:r>
            <a:r>
              <a:rPr dirty="0"/>
              <a:t> </a:t>
            </a:r>
            <a:r>
              <a:rPr dirty="0" err="1"/>
              <a:t>Termin</a:t>
            </a:r>
            <a:r>
              <a:rPr dirty="0"/>
              <a:t>:</a:t>
            </a:r>
          </a:p>
          <a:p>
            <a:pPr>
              <a:defRPr sz="1100">
                <a:solidFill>
                  <a:srgbClr val="1C252E"/>
                </a:solidFill>
              </a:defRPr>
            </a:pPr>
            <a:r>
              <a:rPr dirty="0"/>
              <a:t>   Die Wahl der </a:t>
            </a:r>
            <a:r>
              <a:rPr dirty="0" err="1"/>
              <a:t>Gesamtelternvertretung</a:t>
            </a:r>
            <a:r>
              <a:rPr dirty="0"/>
              <a:t> </a:t>
            </a:r>
            <a:r>
              <a:rPr dirty="0" err="1"/>
              <a:t>findet</a:t>
            </a:r>
            <a:r>
              <a:rPr dirty="0"/>
              <a:t> </a:t>
            </a:r>
            <a:r>
              <a:rPr lang="de-DE" dirty="0" smtClean="0"/>
              <a:t>im Anschluss </a:t>
            </a:r>
            <a:r>
              <a:rPr dirty="0" err="1" smtClean="0"/>
              <a:t>statt</a:t>
            </a:r>
            <a:r>
              <a:rPr dirty="0"/>
              <a:t>.</a:t>
            </a:r>
            <a:br>
              <a:rPr dirty="0"/>
            </a:br>
            <a:endParaRPr dirty="0"/>
          </a:p>
          <a:p>
            <a:pPr>
              <a:defRPr sz="1200" b="1">
                <a:solidFill>
                  <a:srgbClr val="00A851"/>
                </a:solidFill>
              </a:defRPr>
            </a:pPr>
            <a:r>
              <a:rPr dirty="0"/>
              <a:t>✔ </a:t>
            </a:r>
            <a:r>
              <a:rPr dirty="0" err="1"/>
              <a:t>Einladung</a:t>
            </a:r>
            <a:r>
              <a:rPr dirty="0"/>
              <a:t> </a:t>
            </a:r>
            <a:r>
              <a:rPr dirty="0" err="1"/>
              <a:t>folgt</a:t>
            </a:r>
            <a:r>
              <a:rPr dirty="0"/>
              <a:t>:</a:t>
            </a:r>
          </a:p>
          <a:p>
            <a:pPr>
              <a:defRPr sz="1100">
                <a:solidFill>
                  <a:srgbClr val="1C252E"/>
                </a:solidFill>
              </a:defRPr>
            </a:pPr>
            <a:r>
              <a:rPr dirty="0"/>
              <a:t>   </a:t>
            </a:r>
            <a:r>
              <a:rPr dirty="0" err="1" smtClean="0"/>
              <a:t>Termin</a:t>
            </a:r>
            <a:r>
              <a:rPr lang="de-DE" dirty="0" smtClean="0"/>
              <a:t>e</a:t>
            </a:r>
            <a:r>
              <a:rPr dirty="0" smtClean="0"/>
              <a:t> </a:t>
            </a:r>
            <a:r>
              <a:rPr dirty="0"/>
              <a:t>und </a:t>
            </a:r>
            <a:r>
              <a:rPr dirty="0" err="1"/>
              <a:t>Informationen</a:t>
            </a:r>
            <a:r>
              <a:rPr dirty="0"/>
              <a:t> </a:t>
            </a:r>
            <a:r>
              <a:rPr dirty="0" err="1"/>
              <a:t>werden</a:t>
            </a:r>
            <a:r>
              <a:rPr dirty="0"/>
              <a:t> </a:t>
            </a:r>
            <a:r>
              <a:rPr lang="de-DE" dirty="0" smtClean="0"/>
              <a:t>generell </a:t>
            </a:r>
            <a:r>
              <a:rPr dirty="0" err="1" smtClean="0"/>
              <a:t>zeitnah</a:t>
            </a:r>
            <a:r>
              <a:rPr dirty="0" smtClean="0"/>
              <a:t> </a:t>
            </a:r>
            <a:r>
              <a:rPr dirty="0" err="1"/>
              <a:t>über</a:t>
            </a:r>
            <a:r>
              <a:rPr dirty="0"/>
              <a:t> '</a:t>
            </a:r>
            <a:r>
              <a:rPr dirty="0" err="1"/>
              <a:t>dieSchulapp</a:t>
            </a:r>
            <a:r>
              <a:rPr dirty="0"/>
              <a:t>' </a:t>
            </a:r>
            <a:r>
              <a:rPr dirty="0" err="1"/>
              <a:t>bekannt</a:t>
            </a:r>
            <a:r>
              <a:rPr dirty="0"/>
              <a:t> </a:t>
            </a:r>
            <a:r>
              <a:rPr dirty="0" err="1"/>
              <a:t>gegeben</a:t>
            </a:r>
            <a:r>
              <a:rPr dirty="0"/>
              <a:t>.</a:t>
            </a:r>
            <a:br>
              <a:rPr dirty="0"/>
            </a:b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731520" y="5120640"/>
            <a:ext cx="10728655" cy="1097280"/>
          </a:xfrm>
          <a:prstGeom prst="roundRect">
            <a:avLst/>
          </a:prstGeom>
          <a:solidFill>
            <a:srgbClr val="E6F0FA"/>
          </a:solidFill>
          <a:ln w="19050">
            <a:solidFill>
              <a:srgbClr val="007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5212080"/>
            <a:ext cx="103628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0072BC"/>
                </a:solidFill>
              </a:defRPr>
            </a:pPr>
            <a:r>
              <a:t>Vielen Dank für Ihre Aufmerksamkeit &amp; Ihr Engagement!</a:t>
            </a:r>
          </a:p>
          <a:p>
            <a:pPr algn="ctr">
              <a:defRPr sz="1200">
                <a:solidFill>
                  <a:srgbClr val="1C252E"/>
                </a:solidFill>
              </a:defRPr>
            </a:pPr>
            <a:r>
              <a:t>Wir freuen uns auf eine gute und vertrauensvolle Zusammenarbeit im Schuljahr 2026/2027.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924</Words>
  <Application>Microsoft Office PowerPoint</Application>
  <PresentationFormat>Breitbild</PresentationFormat>
  <Paragraphs>184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Dominik Feige</dc:creator>
  <cp:keywords/>
  <dc:description>generated using python-pptx</dc:description>
  <cp:lastModifiedBy>Dominik Feige</cp:lastModifiedBy>
  <cp:revision>3</cp:revision>
  <dcterms:created xsi:type="dcterms:W3CDTF">2013-01-27T09:14:16Z</dcterms:created>
  <dcterms:modified xsi:type="dcterms:W3CDTF">2026-09-23T11:49:21Z</dcterms:modified>
  <cp:category/>
</cp:coreProperties>
</file>